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080"/>
    <a:srgbClr val="86539E"/>
    <a:srgbClr val="F7B32C"/>
    <a:srgbClr val="E54465"/>
    <a:srgbClr val="1EB0B0"/>
    <a:srgbClr val="EE4C7E"/>
    <a:srgbClr val="93D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9147C-3F5C-497B-B490-F3C0EEBA0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59E397-9AE0-4FD1-A837-33745C481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475BB-F7A1-43FB-8D52-583EA92C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09CCA-304C-48A6-933D-60D5B66D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722A9-D106-4D59-9836-843B7684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C4F2A-3838-41A0-96DE-4274E5DD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60440-ACF6-41D9-A703-82C973A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FBC4B-AD49-4365-8170-00C68A8F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1FD3E-6789-4BC9-8940-75981EE8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0BD63-34C9-484F-A0FF-064CDA25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7CF00-DD5E-48A6-ACA5-5700E9DF9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58083-F5E4-42EC-9F71-D66E232BD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2DA77-67D7-4C0E-BEB0-735A9DA2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A19A4-3BE4-49E4-ADF6-868889AB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77150-4E1C-405C-A0B3-AE16FE33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1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D0D7-2B65-4C5C-AE15-A5A2B17E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3EC91-4EFE-441C-B8F2-FAF66387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0005E-BA6A-423D-BF03-7F9CE282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29741-9A85-463A-A687-A03BB0A1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FDFF7-01A6-49F1-82CA-B8CD2921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2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FBBB6-BA4D-4EE9-B911-275F18C2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A3C630-7FB0-45E7-9322-CCD49B59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4734F-FEA5-4835-92F6-EDA9396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8A2C-7BAC-4EFC-8ADB-DB96EFE3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012F1-9622-4396-B7B3-231B1D23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601F3-B009-4F92-AC76-BC52C723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1FC1D-B7E7-44DA-9A3F-1FF92023C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063449-41F1-4E52-B837-6CD0CAC7E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5F3E2-EA20-484A-B2D5-C85B2C0F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FACF34-A578-4561-9D93-847C60BA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2D10FF-55A3-4704-B2F0-D4BED0A2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2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F2188-78EE-4F3D-8342-03B80661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B0968F-0739-488B-9E12-E01F9A5B3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F0FBB-5DF8-4A60-9DFC-017E88FA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85A9BF-DD03-483A-863A-5875D8ACA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CB43DF-6274-4511-BD7B-AE74E8DF0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9ADAF5-E524-463E-B4C9-9771C11D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679F9-4DF2-43F0-953E-0CCB5ACF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68D8D8-114F-463B-BC51-666F73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1111C-4B2C-4AC4-B5C8-1C637F75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6A963-76F5-4EA5-9C89-6A7456C8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31FD10-4F7C-4CE4-BED0-1C602E87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6C3F7D-EEAA-4C4E-A759-B02C4CEF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9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2036D-B0B9-499E-BA6D-B715ADD5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DE556C-255B-48CF-8877-A63EC89F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12CFC4-F130-42C6-A140-D20AF24B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2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3DC3E-E104-4EC3-99F7-0D54E476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44BE9-D7DF-4802-AB13-C417EE78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5484C-A607-43C4-9131-2742E7315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48F80-1274-408A-9787-B8D86507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FD49F1-A0C7-4B07-936E-1731A61B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9FB6B1-33C0-4840-AF39-35AC5DBB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3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9D7C9-2EA6-481F-8CC0-12FE44E2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7A3E8B-60B9-45B3-8080-513F5DC0B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06D042-A20E-4BC6-A71C-42B867494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0125DD-5BE1-4441-A5CF-F70DA782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BCA399-AE9C-4FEB-B952-FF7CE2D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4B10A7-84C1-4BF7-9C1C-0ACDE294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0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DC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5EF7A-E0D8-4FB3-9F38-7910868C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3CC76-45B9-48BB-8810-497CCD9E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2BE8A-0DB6-4FD1-B85A-980803D85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F1E9-AD0E-4D64-A7B0-9F2A34F9655F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1C30C-A9A8-4059-9C65-F651AB47D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73B248-1191-4BB5-AFA3-365A81AFA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F589-16BF-4481-AAC3-938A214C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69498-F897-415D-B3F7-7B21002A2747}"/>
              </a:ext>
            </a:extLst>
          </p:cNvPr>
          <p:cNvSpPr txBox="1"/>
          <p:nvPr/>
        </p:nvSpPr>
        <p:spPr>
          <a:xfrm>
            <a:off x="963563" y="1121737"/>
            <a:ext cx="7511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критического мышления у детей дошкольного возраста через прием «Кубик Блума»»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250E6-C8C5-4A6F-A053-9C586A4FE7AC}"/>
              </a:ext>
            </a:extLst>
          </p:cNvPr>
          <p:cNvSpPr txBox="1"/>
          <p:nvPr/>
        </p:nvSpPr>
        <p:spPr>
          <a:xfrm>
            <a:off x="1170039" y="4951840"/>
            <a:ext cx="10471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Елена Юрьевна, педагог – психолог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«Шенкурский детский сад комбинированного вида № 1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Ваганочка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E3E39-0B7F-4DF2-87E5-99FA5564C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4667" y1="41463" x2="64667" y2="41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523">
            <a:off x="6096000" y="2015119"/>
            <a:ext cx="5636650" cy="30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4A32F-F4E0-4BA0-905F-39B92A9A7A04}"/>
              </a:ext>
            </a:extLst>
          </p:cNvPr>
          <p:cNvSpPr txBox="1"/>
          <p:nvPr/>
        </p:nvSpPr>
        <p:spPr>
          <a:xfrm>
            <a:off x="5683046" y="3921443"/>
            <a:ext cx="707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–</a:t>
            </a:r>
          </a:p>
          <a:p>
            <a:pPr algn="ctr"/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"учить не науке, а учить учиться"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55C27-EF03-4989-AF88-E3AA8E6E1E45}"/>
              </a:ext>
            </a:extLst>
          </p:cNvPr>
          <p:cNvSpPr txBox="1"/>
          <p:nvPr/>
        </p:nvSpPr>
        <p:spPr>
          <a:xfrm>
            <a:off x="6736929" y="981780"/>
            <a:ext cx="4971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 (ФГОС)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0B18D33-4F8D-44C4-A635-34D8F709BE0B}"/>
              </a:ext>
            </a:extLst>
          </p:cNvPr>
          <p:cNvSpPr/>
          <p:nvPr/>
        </p:nvSpPr>
        <p:spPr>
          <a:xfrm>
            <a:off x="9001433" y="3228549"/>
            <a:ext cx="206477" cy="565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A4C6D3-95A3-4C1D-82C9-BABE09D73A39}"/>
              </a:ext>
            </a:extLst>
          </p:cNvPr>
          <p:cNvSpPr txBox="1"/>
          <p:nvPr/>
        </p:nvSpPr>
        <p:spPr>
          <a:xfrm>
            <a:off x="540775" y="781665"/>
            <a:ext cx="1143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— это умение всесторонне анализировать информацию и делать обоснованные (в идеале — объективные) выводы.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2559E-4491-405F-BDD3-D413E5DE73E6}"/>
              </a:ext>
            </a:extLst>
          </p:cNvPr>
          <p:cNvSpPr txBox="1"/>
          <p:nvPr/>
        </p:nvSpPr>
        <p:spPr>
          <a:xfrm>
            <a:off x="540775" y="1646006"/>
            <a:ext cx="10402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развитого критического мышления: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внимательность и любознательность;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рациональность — в основе выводов и решений лежат логика и анализ;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оценка происходящего, что позволяет принимать взвешенные решения;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ума;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признавать свои ошибки.</a:t>
            </a:r>
          </a:p>
          <a:p>
            <a:pPr algn="just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8BF6F0-44F6-4EE2-9CC1-E8775C430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9" y="2754001"/>
            <a:ext cx="7669161" cy="38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0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D97EC-D9B9-45D7-9E2F-63A26FCCB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37">
            <a:off x="1872768" y="2053417"/>
            <a:ext cx="2832246" cy="3518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61FF9-3342-41C5-AC47-664E6201D2D4}"/>
              </a:ext>
            </a:extLst>
          </p:cNvPr>
          <p:cNvSpPr txBox="1"/>
          <p:nvPr/>
        </p:nvSpPr>
        <p:spPr>
          <a:xfrm flipH="1">
            <a:off x="5776452" y="2566219"/>
            <a:ext cx="3775588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  -     «Знаю»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EC8E5-2796-47DA-BF98-8909C117A40E}"/>
              </a:ext>
            </a:extLst>
          </p:cNvPr>
          <p:cNvSpPr txBox="1"/>
          <p:nvPr/>
        </p:nvSpPr>
        <p:spPr>
          <a:xfrm flipH="1">
            <a:off x="6096000" y="3581624"/>
            <a:ext cx="4134466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Психомоторная   -     «Творю»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53669-99CF-482E-A603-78AE382C8F48}"/>
              </a:ext>
            </a:extLst>
          </p:cNvPr>
          <p:cNvSpPr txBox="1"/>
          <p:nvPr/>
        </p:nvSpPr>
        <p:spPr>
          <a:xfrm flipH="1">
            <a:off x="6779343" y="4591661"/>
            <a:ext cx="3775588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Аффективная   -     «Умею»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A250D-1475-4BCB-A977-07582EB95570}"/>
              </a:ext>
            </a:extLst>
          </p:cNvPr>
          <p:cNvSpPr txBox="1"/>
          <p:nvPr/>
        </p:nvSpPr>
        <p:spPr>
          <a:xfrm>
            <a:off x="1151639" y="940686"/>
            <a:ext cx="4274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 Блум (1913 – 1999 гг.),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психолог, педагог, ученый,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таксономии Блума</a:t>
            </a:r>
          </a:p>
        </p:txBody>
      </p:sp>
    </p:spTree>
    <p:extLst>
      <p:ext uri="{BB962C8B-B14F-4D97-AF65-F5344CB8AC3E}">
        <p14:creationId xmlns:p14="http://schemas.microsoft.com/office/powerpoint/2010/main" val="152438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0E96B233-B375-4EA9-A601-AE3085362B4E}"/>
              </a:ext>
            </a:extLst>
          </p:cNvPr>
          <p:cNvSpPr txBox="1"/>
          <p:nvPr/>
        </p:nvSpPr>
        <p:spPr>
          <a:xfrm>
            <a:off x="4754840" y="678599"/>
            <a:ext cx="2324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Блума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4CF2A-76BE-4561-9A5F-AA1F6673A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86" y="1742840"/>
            <a:ext cx="3059971" cy="33723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E6318A-D0D7-4848-99AA-952BF412B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21" y="2465536"/>
            <a:ext cx="2832667" cy="320758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45A887A-7C79-452C-AEF5-4954748F9018}"/>
              </a:ext>
            </a:extLst>
          </p:cNvPr>
          <p:cNvSpPr/>
          <p:nvPr/>
        </p:nvSpPr>
        <p:spPr>
          <a:xfrm rot="2477085">
            <a:off x="2656996" y="1817391"/>
            <a:ext cx="1794970" cy="1595761"/>
          </a:xfrm>
          <a:custGeom>
            <a:avLst/>
            <a:gdLst>
              <a:gd name="connsiteX0" fmla="*/ 0 w 990182"/>
              <a:gd name="connsiteY0" fmla="*/ 0 h 1111552"/>
              <a:gd name="connsiteX1" fmla="*/ 990182 w 990182"/>
              <a:gd name="connsiteY1" fmla="*/ 0 h 1111552"/>
              <a:gd name="connsiteX2" fmla="*/ 990182 w 990182"/>
              <a:gd name="connsiteY2" fmla="*/ 1111552 h 1111552"/>
              <a:gd name="connsiteX3" fmla="*/ 0 w 990182"/>
              <a:gd name="connsiteY3" fmla="*/ 1111552 h 1111552"/>
              <a:gd name="connsiteX4" fmla="*/ 0 w 990182"/>
              <a:gd name="connsiteY4" fmla="*/ 0 h 1111552"/>
              <a:gd name="connsiteX0" fmla="*/ 409422 w 1399604"/>
              <a:gd name="connsiteY0" fmla="*/ 0 h 1300947"/>
              <a:gd name="connsiteX1" fmla="*/ 1399604 w 1399604"/>
              <a:gd name="connsiteY1" fmla="*/ 0 h 1300947"/>
              <a:gd name="connsiteX2" fmla="*/ 1399604 w 1399604"/>
              <a:gd name="connsiteY2" fmla="*/ 1111552 h 1300947"/>
              <a:gd name="connsiteX3" fmla="*/ 0 w 1399604"/>
              <a:gd name="connsiteY3" fmla="*/ 1300947 h 1300947"/>
              <a:gd name="connsiteX4" fmla="*/ 409422 w 1399604"/>
              <a:gd name="connsiteY4" fmla="*/ 0 h 1300947"/>
              <a:gd name="connsiteX0" fmla="*/ 409422 w 1794970"/>
              <a:gd name="connsiteY0" fmla="*/ 294814 h 1595761"/>
              <a:gd name="connsiteX1" fmla="*/ 1794970 w 1794970"/>
              <a:gd name="connsiteY1" fmla="*/ 0 h 1595761"/>
              <a:gd name="connsiteX2" fmla="*/ 1399604 w 1794970"/>
              <a:gd name="connsiteY2" fmla="*/ 1406366 h 1595761"/>
              <a:gd name="connsiteX3" fmla="*/ 0 w 1794970"/>
              <a:gd name="connsiteY3" fmla="*/ 1595761 h 1595761"/>
              <a:gd name="connsiteX4" fmla="*/ 409422 w 1794970"/>
              <a:gd name="connsiteY4" fmla="*/ 294814 h 1595761"/>
              <a:gd name="connsiteX0" fmla="*/ 409422 w 1794970"/>
              <a:gd name="connsiteY0" fmla="*/ 294814 h 1595761"/>
              <a:gd name="connsiteX1" fmla="*/ 1794970 w 1794970"/>
              <a:gd name="connsiteY1" fmla="*/ 0 h 1595761"/>
              <a:gd name="connsiteX2" fmla="*/ 1332027 w 1794970"/>
              <a:gd name="connsiteY2" fmla="*/ 1374110 h 1595761"/>
              <a:gd name="connsiteX3" fmla="*/ 0 w 1794970"/>
              <a:gd name="connsiteY3" fmla="*/ 1595761 h 1595761"/>
              <a:gd name="connsiteX4" fmla="*/ 409422 w 1794970"/>
              <a:gd name="connsiteY4" fmla="*/ 294814 h 1595761"/>
              <a:gd name="connsiteX0" fmla="*/ 409422 w 1794970"/>
              <a:gd name="connsiteY0" fmla="*/ 294814 h 1595761"/>
              <a:gd name="connsiteX1" fmla="*/ 1794970 w 1794970"/>
              <a:gd name="connsiteY1" fmla="*/ 0 h 1595761"/>
              <a:gd name="connsiteX2" fmla="*/ 1313466 w 1794970"/>
              <a:gd name="connsiteY2" fmla="*/ 1338070 h 1595761"/>
              <a:gd name="connsiteX3" fmla="*/ 0 w 1794970"/>
              <a:gd name="connsiteY3" fmla="*/ 1595761 h 1595761"/>
              <a:gd name="connsiteX4" fmla="*/ 409422 w 1794970"/>
              <a:gd name="connsiteY4" fmla="*/ 294814 h 159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970" h="1595761">
                <a:moveTo>
                  <a:pt x="409422" y="294814"/>
                </a:moveTo>
                <a:lnTo>
                  <a:pt x="1794970" y="0"/>
                </a:lnTo>
                <a:lnTo>
                  <a:pt x="1313466" y="1338070"/>
                </a:lnTo>
                <a:lnTo>
                  <a:pt x="0" y="1595761"/>
                </a:lnTo>
                <a:lnTo>
                  <a:pt x="409422" y="29481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Выноска: линия 12">
            <a:hlinkClick r:id="rId5" action="ppaction://hlinksldjump"/>
            <a:extLst>
              <a:ext uri="{FF2B5EF4-FFF2-40B4-BE49-F238E27FC236}">
                <a16:creationId xmlns:a16="http://schemas.microsoft.com/office/drawing/2014/main" id="{ECC84DC5-43AF-44ED-A0BA-62E0D5702F90}"/>
              </a:ext>
            </a:extLst>
          </p:cNvPr>
          <p:cNvSpPr/>
          <p:nvPr/>
        </p:nvSpPr>
        <p:spPr>
          <a:xfrm>
            <a:off x="3872932" y="5483942"/>
            <a:ext cx="2832667" cy="1005348"/>
          </a:xfrm>
          <a:prstGeom prst="borderCallout1">
            <a:avLst>
              <a:gd name="adj1" fmla="val 545"/>
              <a:gd name="adj2" fmla="val 49566"/>
              <a:gd name="adj3" fmla="val -189719"/>
              <a:gd name="adj4" fmla="val 56096"/>
            </a:avLst>
          </a:prstGeom>
          <a:ln w="38100">
            <a:solidFill>
              <a:srgbClr val="E544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«Назови» - воспроизведение знаний</a:t>
            </a:r>
            <a:endParaRPr lang="ru-RU" dirty="0"/>
          </a:p>
        </p:txBody>
      </p:sp>
      <p:sp>
        <p:nvSpPr>
          <p:cNvPr id="15" name="Выноска: линия 14">
            <a:hlinkClick r:id="rId5" action="ppaction://hlinksldjump"/>
            <a:extLst>
              <a:ext uri="{FF2B5EF4-FFF2-40B4-BE49-F238E27FC236}">
                <a16:creationId xmlns:a16="http://schemas.microsoft.com/office/drawing/2014/main" id="{6066E2F4-17C3-41E7-853A-F2077CA407F2}"/>
              </a:ext>
            </a:extLst>
          </p:cNvPr>
          <p:cNvSpPr/>
          <p:nvPr/>
        </p:nvSpPr>
        <p:spPr>
          <a:xfrm>
            <a:off x="5663244" y="1374058"/>
            <a:ext cx="3059971" cy="1280652"/>
          </a:xfrm>
          <a:prstGeom prst="borderCallout1">
            <a:avLst>
              <a:gd name="adj1" fmla="val 100300"/>
              <a:gd name="adj2" fmla="val 48525"/>
              <a:gd name="adj3" fmla="val 168822"/>
              <a:gd name="adj4" fmla="val 66856"/>
            </a:avLst>
          </a:prstGeom>
          <a:ln w="38100">
            <a:solidFill>
              <a:srgbClr val="F7B3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«Почему» - описание процессов, которые происходят с объектом или явлением</a:t>
            </a:r>
            <a:endParaRPr lang="ru-RU" dirty="0"/>
          </a:p>
        </p:txBody>
      </p:sp>
      <p:sp>
        <p:nvSpPr>
          <p:cNvPr id="20" name="Выноска: линия 19">
            <a:hlinkClick r:id="rId5" action="ppaction://hlinksldjump"/>
            <a:extLst>
              <a:ext uri="{FF2B5EF4-FFF2-40B4-BE49-F238E27FC236}">
                <a16:creationId xmlns:a16="http://schemas.microsoft.com/office/drawing/2014/main" id="{FA015170-7A83-47C8-831A-5D2AFFA8090C}"/>
              </a:ext>
            </a:extLst>
          </p:cNvPr>
          <p:cNvSpPr/>
          <p:nvPr/>
        </p:nvSpPr>
        <p:spPr>
          <a:xfrm>
            <a:off x="457348" y="650366"/>
            <a:ext cx="3800020" cy="1005348"/>
          </a:xfrm>
          <a:prstGeom prst="borderCallout1">
            <a:avLst>
              <a:gd name="adj1" fmla="val 99324"/>
              <a:gd name="adj2" fmla="val 49288"/>
              <a:gd name="adj3" fmla="val 234731"/>
              <a:gd name="adj4" fmla="val 87904"/>
            </a:avLst>
          </a:prstGeom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«Объясни» - развитие мышление. Вопросы помогают увидеть проблему в разных аспектах</a:t>
            </a:r>
            <a:endParaRPr lang="ru-RU" dirty="0"/>
          </a:p>
        </p:txBody>
      </p:sp>
      <p:sp>
        <p:nvSpPr>
          <p:cNvPr id="21" name="Выноска: линия 20">
            <a:hlinkClick r:id="rId5" action="ppaction://hlinksldjump"/>
            <a:extLst>
              <a:ext uri="{FF2B5EF4-FFF2-40B4-BE49-F238E27FC236}">
                <a16:creationId xmlns:a16="http://schemas.microsoft.com/office/drawing/2014/main" id="{00870D1A-75CC-4DAF-8A90-E944E035A0CA}"/>
              </a:ext>
            </a:extLst>
          </p:cNvPr>
          <p:cNvSpPr/>
          <p:nvPr/>
        </p:nvSpPr>
        <p:spPr>
          <a:xfrm>
            <a:off x="9324118" y="2112597"/>
            <a:ext cx="2832667" cy="1005348"/>
          </a:xfrm>
          <a:prstGeom prst="borderCallout1">
            <a:avLst>
              <a:gd name="adj1" fmla="val 101279"/>
              <a:gd name="adj2" fmla="val 50954"/>
              <a:gd name="adj3" fmla="val 193655"/>
              <a:gd name="adj4" fmla="val -7077"/>
            </a:avLst>
          </a:prstGeom>
          <a:ln w="38100">
            <a:solidFill>
              <a:srgbClr val="1EB0B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«Придумай» - анализ и оценка полученных знаний.</a:t>
            </a:r>
            <a:endParaRPr lang="ru-RU" dirty="0"/>
          </a:p>
        </p:txBody>
      </p:sp>
      <p:sp>
        <p:nvSpPr>
          <p:cNvPr id="22" name="Выноска: линия 21">
            <a:hlinkClick r:id="rId5" action="ppaction://hlinksldjump"/>
            <a:extLst>
              <a:ext uri="{FF2B5EF4-FFF2-40B4-BE49-F238E27FC236}">
                <a16:creationId xmlns:a16="http://schemas.microsoft.com/office/drawing/2014/main" id="{B23E4719-FFE4-4814-9EF5-3257AD7AA93C}"/>
              </a:ext>
            </a:extLst>
          </p:cNvPr>
          <p:cNvSpPr/>
          <p:nvPr/>
        </p:nvSpPr>
        <p:spPr>
          <a:xfrm>
            <a:off x="8961126" y="5483942"/>
            <a:ext cx="2832667" cy="1005348"/>
          </a:xfrm>
          <a:prstGeom prst="borderCallout1">
            <a:avLst>
              <a:gd name="adj1" fmla="val 545"/>
              <a:gd name="adj2" fmla="val 49566"/>
              <a:gd name="adj3" fmla="val -92897"/>
              <a:gd name="adj4" fmla="val -9507"/>
            </a:avLst>
          </a:prstGeom>
          <a:ln w="28575">
            <a:solidFill>
              <a:srgbClr val="B7408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«Предложи» - умение применять полученные знания на практике</a:t>
            </a:r>
            <a:endParaRPr lang="ru-RU" dirty="0"/>
          </a:p>
        </p:txBody>
      </p:sp>
      <p:sp>
        <p:nvSpPr>
          <p:cNvPr id="23" name="Выноска: линия 22">
            <a:hlinkClick r:id="rId5" action="ppaction://hlinksldjump"/>
            <a:extLst>
              <a:ext uri="{FF2B5EF4-FFF2-40B4-BE49-F238E27FC236}">
                <a16:creationId xmlns:a16="http://schemas.microsoft.com/office/drawing/2014/main" id="{8F66784D-49E1-4F9F-8C48-4217A4372064}"/>
              </a:ext>
            </a:extLst>
          </p:cNvPr>
          <p:cNvSpPr/>
          <p:nvPr/>
        </p:nvSpPr>
        <p:spPr>
          <a:xfrm>
            <a:off x="398207" y="4618510"/>
            <a:ext cx="2832667" cy="1005348"/>
          </a:xfrm>
          <a:prstGeom prst="borderCallout1">
            <a:avLst>
              <a:gd name="adj1" fmla="val 545"/>
              <a:gd name="adj2" fmla="val 49566"/>
              <a:gd name="adj3" fmla="val -124193"/>
              <a:gd name="adj4" fmla="val 107120"/>
            </a:avLst>
          </a:prstGeom>
          <a:ln w="28575">
            <a:solidFill>
              <a:srgbClr val="86539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«Поделись» - развитие эмоциональной стороны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9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  <a:extLst>
              <a:ext uri="{FF2B5EF4-FFF2-40B4-BE49-F238E27FC236}">
                <a16:creationId xmlns:a16="http://schemas.microsoft.com/office/drawing/2014/main" id="{1FB2858A-D3C9-4043-8E93-B768F0F43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74" y="652658"/>
            <a:ext cx="3122206" cy="30086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28164-A3AA-4D14-AC18-1A1C91DFC48B}"/>
              </a:ext>
            </a:extLst>
          </p:cNvPr>
          <p:cNvSpPr txBox="1"/>
          <p:nvPr/>
        </p:nvSpPr>
        <p:spPr>
          <a:xfrm>
            <a:off x="7065507" y="652658"/>
            <a:ext cx="163288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95F3F-86D4-45FE-9206-93889D6857BC}"/>
              </a:ext>
            </a:extLst>
          </p:cNvPr>
          <p:cNvSpPr txBox="1"/>
          <p:nvPr/>
        </p:nvSpPr>
        <p:spPr>
          <a:xfrm>
            <a:off x="6882581" y="1161695"/>
            <a:ext cx="488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сказка, в которой герой убегал от всех, кто встречался на его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Назовите главных героев сказки «Колобок».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8DA7D-FBB4-441A-8D44-D6E72A9F263E}"/>
              </a:ext>
            </a:extLst>
          </p:cNvPr>
          <p:cNvSpPr txBox="1"/>
          <p:nvPr/>
        </p:nvSpPr>
        <p:spPr>
          <a:xfrm>
            <a:off x="7159261" y="2213859"/>
            <a:ext cx="172265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AD1B-1E59-45A0-BD6A-0FF77A2C26D2}"/>
              </a:ext>
            </a:extLst>
          </p:cNvPr>
          <p:cNvSpPr txBox="1"/>
          <p:nvPr/>
        </p:nvSpPr>
        <p:spPr>
          <a:xfrm>
            <a:off x="6863621" y="2719160"/>
            <a:ext cx="469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Колобок так поступил (убежал от бабушки с дедушкой)?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53012-9D9E-4E4B-B619-1FDA8A3C478A}"/>
              </a:ext>
            </a:extLst>
          </p:cNvPr>
          <p:cNvSpPr txBox="1"/>
          <p:nvPr/>
        </p:nvSpPr>
        <p:spPr>
          <a:xfrm>
            <a:off x="7115709" y="3379600"/>
            <a:ext cx="186628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CEA2F-87A7-45FF-9030-0363BB208E1C}"/>
              </a:ext>
            </a:extLst>
          </p:cNvPr>
          <p:cNvSpPr txBox="1"/>
          <p:nvPr/>
        </p:nvSpPr>
        <p:spPr>
          <a:xfrm>
            <a:off x="6863621" y="3871174"/>
            <a:ext cx="469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Колобку удалось от всех убежать?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Колобок от всех убежал, а от лисы не смог?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7C04B-B188-498E-8686-B51AB3F5DA5B}"/>
              </a:ext>
            </a:extLst>
          </p:cNvPr>
          <p:cNvSpPr txBox="1"/>
          <p:nvPr/>
        </p:nvSpPr>
        <p:spPr>
          <a:xfrm>
            <a:off x="533657" y="623579"/>
            <a:ext cx="218591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A3BAB-3C79-4FDA-849D-AE48C47FA1A4}"/>
              </a:ext>
            </a:extLst>
          </p:cNvPr>
          <p:cNvSpPr txBox="1"/>
          <p:nvPr/>
        </p:nvSpPr>
        <p:spPr>
          <a:xfrm>
            <a:off x="155814" y="1275140"/>
            <a:ext cx="329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 ты поступил на месте Колобка?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спастись Колобку?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38D4D-E1C8-456D-B04E-74D0CCB104DC}"/>
              </a:ext>
            </a:extLst>
          </p:cNvPr>
          <p:cNvSpPr txBox="1"/>
          <p:nvPr/>
        </p:nvSpPr>
        <p:spPr>
          <a:xfrm>
            <a:off x="3924841" y="4206640"/>
            <a:ext cx="224728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F6BA3-0862-4FF8-BC5A-97B3DEDC477D}"/>
              </a:ext>
            </a:extLst>
          </p:cNvPr>
          <p:cNvSpPr txBox="1"/>
          <p:nvPr/>
        </p:nvSpPr>
        <p:spPr>
          <a:xfrm>
            <a:off x="3171320" y="4877432"/>
            <a:ext cx="435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Свою версию концовки сказки.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E08A3-0D37-4D98-83BD-57E0FD650679}"/>
              </a:ext>
            </a:extLst>
          </p:cNvPr>
          <p:cNvSpPr txBox="1"/>
          <p:nvPr/>
        </p:nvSpPr>
        <p:spPr>
          <a:xfrm>
            <a:off x="533657" y="2780715"/>
            <a:ext cx="209525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668AB-BC2F-4911-BA46-DB4CEFFE1394}"/>
              </a:ext>
            </a:extLst>
          </p:cNvPr>
          <p:cNvSpPr txBox="1"/>
          <p:nvPr/>
        </p:nvSpPr>
        <p:spPr>
          <a:xfrm>
            <a:off x="170116" y="3490787"/>
            <a:ext cx="328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понравилась сказка, потому что ...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понравился (герой), потому что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02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6B106F-B8A1-4F05-B860-CCE34F388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3142" l="3047" r="90625">
                        <a14:foregroundMark x1="17891" y1="44690" x2="17891" y2="44690"/>
                        <a14:foregroundMark x1="21016" y1="43584" x2="21016" y2="43584"/>
                        <a14:foregroundMark x1="28672" y1="53761" x2="28672" y2="53761"/>
                        <a14:foregroundMark x1="27422" y1="53650" x2="27422" y2="53650"/>
                        <a14:foregroundMark x1="23672" y1="50332" x2="23672" y2="50332"/>
                        <a14:foregroundMark x1="34609" y1="47124" x2="46484" y2="50885"/>
                        <a14:foregroundMark x1="46484" y1="50885" x2="48516" y2="60398"/>
                        <a14:foregroundMark x1="56563" y1="55863" x2="56172" y2="48451"/>
                        <a14:foregroundMark x1="56172" y1="48451" x2="66406" y2="49889"/>
                        <a14:foregroundMark x1="66406" y1="49889" x2="70156" y2="56748"/>
                        <a14:foregroundMark x1="81250" y1="57080" x2="80313" y2="48894"/>
                        <a14:foregroundMark x1="80313" y1="48894" x2="85000" y2="46571"/>
                        <a14:foregroundMark x1="85000" y1="46571" x2="87344" y2="55531"/>
                        <a14:foregroundMark x1="61953" y1="84735" x2="63438" y2="74447"/>
                        <a14:foregroundMark x1="63438" y1="74447" x2="63750" y2="74115"/>
                        <a14:foregroundMark x1="77578" y1="58186" x2="82734" y2="57965"/>
                        <a14:foregroundMark x1="88516" y1="58628" x2="88594" y2="43584"/>
                        <a14:foregroundMark x1="90391" y1="61947" x2="90703" y2="53761"/>
                        <a14:foregroundMark x1="58906" y1="89934" x2="58672" y2="81084"/>
                        <a14:foregroundMark x1="58672" y1="81084" x2="62031" y2="74447"/>
                        <a14:foregroundMark x1="62031" y1="74447" x2="62187" y2="74447"/>
                        <a14:foregroundMark x1="67344" y1="90155" x2="54531" y2="90597"/>
                        <a14:foregroundMark x1="57422" y1="92810" x2="65859" y2="93142"/>
                        <a14:foregroundMark x1="56953" y1="27987" x2="63594" y2="25332"/>
                        <a14:foregroundMark x1="63594" y1="25332" x2="66719" y2="30973"/>
                        <a14:foregroundMark x1="22266" y1="51881" x2="16094" y2="49226"/>
                        <a14:foregroundMark x1="16094" y1="49226" x2="20156" y2="44137"/>
                        <a14:foregroundMark x1="56406" y1="24779" x2="55313" y2="16482"/>
                        <a14:foregroundMark x1="55313" y1="16482" x2="61875" y2="11836"/>
                        <a14:foregroundMark x1="61875" y1="11836" x2="65156" y2="15929"/>
                        <a14:foregroundMark x1="15859" y1="32743" x2="22266" y2="32743"/>
                        <a14:foregroundMark x1="38047" y1="31637" x2="45156" y2="31637"/>
                        <a14:foregroundMark x1="36406" y1="69580" x2="45469" y2="69580"/>
                        <a14:foregroundMark x1="19141" y1="69248" x2="26719" y2="68805"/>
                        <a14:foregroundMark x1="6250" y1="51217" x2="7656" y2="43473"/>
                        <a14:foregroundMark x1="78750" y1="69912" x2="83281" y2="69248"/>
                        <a14:foregroundMark x1="60391" y1="9735" x2="67344" y2="11173"/>
                        <a14:foregroundMark x1="3047" y1="52655" x2="3047" y2="52655"/>
                        <a14:backgroundMark x1="13828" y1="20354" x2="25156" y2="14381"/>
                        <a14:backgroundMark x1="25156" y1="14381" x2="21016" y2="18363"/>
                        <a14:backgroundMark x1="21016" y1="18363" x2="15703" y2="18363"/>
                        <a14:backgroundMark x1="51250" y1="97456" x2="51250" y2="97456"/>
                        <a14:backgroundMark x1="52031" y1="97235" x2="52031" y2="97235"/>
                        <a14:backgroundMark x1="52031" y1="97235" x2="52500" y2="97235"/>
                        <a14:backgroundMark x1="54375" y1="97235" x2="55156" y2="97013"/>
                        <a14:backgroundMark x1="60859" y1="96903" x2="61641" y2="96903"/>
                        <a14:backgroundMark x1="63906" y1="97456" x2="64922" y2="97345"/>
                        <a14:backgroundMark x1="68359" y1="97345" x2="68359" y2="97345"/>
                        <a14:backgroundMark x1="68594" y1="97345" x2="68594" y2="97345"/>
                        <a14:backgroundMark x1="68125" y1="97235" x2="68906" y2="97235"/>
                        <a14:backgroundMark x1="20469" y1="26106" x2="11953" y2="23894"/>
                        <a14:backgroundMark x1="18438" y1="28872" x2="18438" y2="2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3" y="334294"/>
            <a:ext cx="8552151" cy="60399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65FAAD-88ED-47C0-813F-F2C3B01CB3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96" b="89204" l="6072" r="58488">
                        <a14:foregroundMark x1="11772" y1="13805" x2="20694" y2="14336"/>
                        <a14:foregroundMark x1="11524" y1="10796" x2="20818" y2="11504"/>
                        <a14:foregroundMark x1="20818" y1="11504" x2="22429" y2="14159"/>
                        <a14:foregroundMark x1="24287" y1="22124" x2="24040" y2="20708"/>
                        <a14:foregroundMark x1="13011" y1="45841" x2="21437" y2="46195"/>
                        <a14:foregroundMark x1="11400" y1="46726" x2="23420" y2="46726"/>
                        <a14:foregroundMark x1="28129" y1="69912" x2="32714" y2="69912"/>
                        <a14:foregroundMark x1="32714" y1="69912" x2="40025" y2="69735"/>
                        <a14:foregroundMark x1="44610" y1="46726" x2="57125" y2="46726"/>
                        <a14:foregroundMark x1="48575" y1="62124" x2="54647" y2="60708"/>
                        <a14:foregroundMark x1="47460" y1="58761" x2="56629" y2="58407"/>
                        <a14:foregroundMark x1="56629" y1="58407" x2="56382" y2="58584"/>
                        <a14:foregroundMark x1="30855" y1="58938" x2="38042" y2="63717"/>
                        <a14:foregroundMark x1="34449" y1="64248" x2="31475" y2="64425"/>
                        <a14:foregroundMark x1="28996" y1="24602" x2="36183" y2="22655"/>
                        <a14:foregroundMark x1="28625" y1="86372" x2="36803" y2="84779"/>
                        <a14:foregroundMark x1="36803" y1="84779" x2="39529" y2="79823"/>
                        <a14:foregroundMark x1="29244" y1="89204" x2="29244" y2="89204"/>
                        <a14:foregroundMark x1="40273" y1="24602" x2="36059" y2="22655"/>
                        <a14:foregroundMark x1="58488" y1="61593" x2="58488" y2="61593"/>
                        <a14:foregroundMark x1="29368" y1="81947" x2="29368" y2="81947"/>
                        <a14:backgroundMark x1="25403" y1="25841" x2="25279" y2="24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388" r="38285" b="6374"/>
          <a:stretch/>
        </p:blipFill>
        <p:spPr>
          <a:xfrm>
            <a:off x="4494298" y="0"/>
            <a:ext cx="7098891" cy="71060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AB3BB5-F232-42A2-8B79-441543C0C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65232" l="7329" r="95272">
                        <a14:foregroundMark x1="19858" y1="22020" x2="19858" y2="22020"/>
                        <a14:foregroundMark x1="24113" y1="16556" x2="24113" y2="16556"/>
                        <a14:foregroundMark x1="28605" y1="16722" x2="15839" y2="16556"/>
                        <a14:foregroundMark x1="19858" y1="30464" x2="26241" y2="29636"/>
                        <a14:foregroundMark x1="7329" y1="21854" x2="7329" y2="21689"/>
                        <a14:foregroundMark x1="7329" y1="22020" x2="7329" y2="21854"/>
                        <a14:foregroundMark x1="7329" y1="22185" x2="7329" y2="22020"/>
                        <a14:foregroundMark x1="8865" y1="18709" x2="13002" y2="14073"/>
                        <a14:foregroundMark x1="8422" y1="19205" x2="8865" y2="18709"/>
                        <a14:foregroundMark x1="8274" y1="19371" x2="8422" y2="19205"/>
                        <a14:foregroundMark x1="13002" y1="14073" x2="15986" y2="13193"/>
                        <a14:foregroundMark x1="45154" y1="9934" x2="55792" y2="11424"/>
                        <a14:foregroundMark x1="55792" y1="11424" x2="56501" y2="11589"/>
                        <a14:foregroundMark x1="74232" y1="30960" x2="77784" y2="28970"/>
                        <a14:foregroundMark x1="87736" y1="28493" x2="92908" y2="33775"/>
                        <a14:foregroundMark x1="92908" y1="33775" x2="94563" y2="40563"/>
                        <a14:foregroundMark x1="94563" y1="40563" x2="89831" y2="46286"/>
                        <a14:foregroundMark x1="95272" y1="44868" x2="94090" y2="37252"/>
                        <a14:foregroundMark x1="21986" y1="58113" x2="21986" y2="51325"/>
                        <a14:foregroundMark x1="21986" y1="51325" x2="26241" y2="47020"/>
                        <a14:foregroundMark x1="26241" y1="47020" x2="30496" y2="56623"/>
                        <a14:foregroundMark x1="30496" y1="56623" x2="30496" y2="58609"/>
                        <a14:foregroundMark x1="19149" y1="44205" x2="35225" y2="44702"/>
                        <a14:foregroundMark x1="48463" y1="23344" x2="50591" y2="12086"/>
                        <a14:foregroundMark x1="59574" y1="24834" x2="60047" y2="13411"/>
                        <a14:foregroundMark x1="45390" y1="64073" x2="54374" y2="64570"/>
                        <a14:foregroundMark x1="54374" y1="64570" x2="62884" y2="63742"/>
                        <a14:foregroundMark x1="62884" y1="63742" x2="63593" y2="60099"/>
                        <a14:foregroundMark x1="48227" y1="51656" x2="59811" y2="50993"/>
                        <a14:foregroundMark x1="45626" y1="50662" x2="59102" y2="50331"/>
                        <a14:foregroundMark x1="59102" y1="50331" x2="66194" y2="50993"/>
                        <a14:foregroundMark x1="40662" y1="65232" x2="40662" y2="65232"/>
                        <a14:foregroundMark x1="74468" y1="31126" x2="90071" y2="31623"/>
                        <a14:foregroundMark x1="14657" y1="45364" x2="16770" y2="42231"/>
                        <a14:foregroundMark x1="37851" y1="59939" x2="38298" y2="59768"/>
                        <a14:foregroundMark x1="34513" y1="61214" x2="35264" y2="60927"/>
                        <a14:foregroundMark x1="49645" y1="31457" x2="57210" y2="31457"/>
                        <a14:foregroundMark x1="50118" y1="22848" x2="58629" y2="22848"/>
                        <a14:foregroundMark x1="58629" y1="22848" x2="51537" y2="23013"/>
                        <a14:foregroundMark x1="51537" y1="23013" x2="51300" y2="23179"/>
                        <a14:foregroundMark x1="31915" y1="15894" x2="31915" y2="15894"/>
                        <a14:backgroundMark x1="34043" y1="10430" x2="34043" y2="10430"/>
                        <a14:backgroundMark x1="34515" y1="10927" x2="34515" y2="10927"/>
                        <a14:backgroundMark x1="34988" y1="11424" x2="34988" y2="11424"/>
                        <a14:backgroundMark x1="33806" y1="10430" x2="33806" y2="10430"/>
                        <a14:backgroundMark x1="24586" y1="9934" x2="24586" y2="9934"/>
                        <a14:backgroundMark x1="25059" y1="11258" x2="25059" y2="11258"/>
                        <a14:backgroundMark x1="20331" y1="11258" x2="34043" y2="10430"/>
                        <a14:backgroundMark x1="18913" y1="12583" x2="18913" y2="12583"/>
                        <a14:backgroundMark x1="35934" y1="12086" x2="17967" y2="12086"/>
                        <a14:backgroundMark x1="17967" y1="12086" x2="19385" y2="12748"/>
                        <a14:backgroundMark x1="16076" y1="13079" x2="17021" y2="12914"/>
                        <a14:backgroundMark x1="6619" y1="24503" x2="4728" y2="17053"/>
                        <a14:backgroundMark x1="7801" y1="26159" x2="5910" y2="20530"/>
                        <a14:backgroundMark x1="5910" y1="20530" x2="6383" y2="20033"/>
                        <a14:backgroundMark x1="7801" y1="19371" x2="7801" y2="19371"/>
                        <a14:backgroundMark x1="8038" y1="19371" x2="8038" y2="19371"/>
                        <a14:backgroundMark x1="8274" y1="22848" x2="8274" y2="24338"/>
                        <a14:backgroundMark x1="8274" y1="19205" x2="8274" y2="19205"/>
                        <a14:backgroundMark x1="7092" y1="22848" x2="7092" y2="22848"/>
                        <a14:backgroundMark x1="7329" y1="22848" x2="7329" y2="22848"/>
                        <a14:backgroundMark x1="7329" y1="22185" x2="7801" y2="27980"/>
                        <a14:backgroundMark x1="8511" y1="19205" x2="8511" y2="19205"/>
                        <a14:backgroundMark x1="7329" y1="22020" x2="7329" y2="22020"/>
                        <a14:backgroundMark x1="8511" y1="18709" x2="8511" y2="18709"/>
                        <a14:backgroundMark x1="7329" y1="22020" x2="7329" y2="22020"/>
                        <a14:backgroundMark x1="7092" y1="21854" x2="7092" y2="21854"/>
                        <a14:backgroundMark x1="7565" y1="21854" x2="7565" y2="21854"/>
                        <a14:backgroundMark x1="24113" y1="34603" x2="34279" y2="34603"/>
                        <a14:backgroundMark x1="22695" y1="34106" x2="22695" y2="34106"/>
                        <a14:backgroundMark x1="23877" y1="33940" x2="18440" y2="33775"/>
                        <a14:backgroundMark x1="13712" y1="39404" x2="30969" y2="38907"/>
                        <a14:backgroundMark x1="14184" y1="62252" x2="33570" y2="62252"/>
                        <a14:backgroundMark x1="34515" y1="61258" x2="34515" y2="61258"/>
                        <a14:backgroundMark x1="35461" y1="60927" x2="35461" y2="60927"/>
                        <a14:backgroundMark x1="34988" y1="61258" x2="36879" y2="61093"/>
                        <a14:backgroundMark x1="34988" y1="60927" x2="34988" y2="60927"/>
                        <a14:backgroundMark x1="70922" y1="49503" x2="93617" y2="49172"/>
                        <a14:backgroundMark x1="76359" y1="26159" x2="93617" y2="25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" t="7830" r="1681" b="32696"/>
          <a:stretch/>
        </p:blipFill>
        <p:spPr>
          <a:xfrm>
            <a:off x="1474839" y="151765"/>
            <a:ext cx="7364361" cy="65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E74055-68B3-4B8E-9C2C-040B36683C41}"/>
              </a:ext>
            </a:extLst>
          </p:cNvPr>
          <p:cNvSpPr/>
          <p:nvPr/>
        </p:nvSpPr>
        <p:spPr>
          <a:xfrm>
            <a:off x="7188425" y="2082433"/>
            <a:ext cx="43044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6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308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2025-01-21T07:44:52Z</dcterms:created>
  <dcterms:modified xsi:type="dcterms:W3CDTF">2025-01-28T08:08:33Z</dcterms:modified>
</cp:coreProperties>
</file>